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4"/>
  </p:notesMasterIdLst>
  <p:handoutMasterIdLst>
    <p:handoutMasterId r:id="rId25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71" r:id="rId14"/>
    <p:sldId id="462" r:id="rId15"/>
    <p:sldId id="463" r:id="rId16"/>
    <p:sldId id="467" r:id="rId17"/>
    <p:sldId id="468" r:id="rId18"/>
    <p:sldId id="469" r:id="rId19"/>
    <p:sldId id="470" r:id="rId20"/>
    <p:sldId id="472" r:id="rId21"/>
    <p:sldId id="473" r:id="rId22"/>
    <p:sldId id="474" r:id="rId23"/>
  </p:sldIdLst>
  <p:sldSz cx="24382413" cy="13716000"/>
  <p:notesSz cx="6858000" cy="9144000"/>
  <p:embeddedFontLst>
    <p:embeddedFont>
      <p:font typeface="Bitter" pitchFamily="2" charset="77"/>
      <p:regular r:id="rId26"/>
      <p:bold r:id="rId27"/>
      <p:italic r:id="rId28"/>
      <p:boldItalic r:id="rId29"/>
    </p:embeddedFont>
    <p:embeddedFont>
      <p:font typeface="Bitter SemiBold" pitchFamily="2" charset="77"/>
      <p:regular r:id="rId30"/>
      <p:bold r:id="rId31"/>
      <p:italic r:id="rId32"/>
      <p:boldItalic r:id="rId33"/>
    </p:embeddedFont>
    <p:embeddedFont>
      <p:font typeface="Rubik" pitchFamily="2" charset="-79"/>
      <p:regular r:id="rId34"/>
      <p:bold r:id="rId35"/>
      <p:italic r:id="rId36"/>
      <p:boldItalic r:id="rId37"/>
    </p:embeddedFont>
    <p:embeddedFont>
      <p:font typeface="Rubik Medium" pitchFamily="2" charset="-79"/>
      <p:regular r:id="rId38"/>
      <p:italic r:id="rId39"/>
    </p:embeddedFont>
    <p:embeddedFont>
      <p:font typeface="Rubik SemiBold" pitchFamily="2" charset="-79"/>
      <p:regular r:id="rId40"/>
      <p:bold r:id="rId41"/>
      <p:italic r:id="rId42"/>
      <p:boldItalic r:id="rId43"/>
    </p:embeddedFont>
  </p:embeddedFontLst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5"/>
    <a:srgbClr val="FCECDF"/>
    <a:srgbClr val="E95D58"/>
    <a:srgbClr val="FDF6F0"/>
    <a:srgbClr val="E9EFE3"/>
    <a:srgbClr val="FDF9EE"/>
    <a:srgbClr val="EFECF3"/>
    <a:srgbClr val="EDF4EB"/>
    <a:srgbClr val="F8EFF2"/>
    <a:srgbClr val="F6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79" autoAdjust="0"/>
    <p:restoredTop sz="89680" autoAdjust="0"/>
  </p:normalViewPr>
  <p:slideViewPr>
    <p:cSldViewPr snapToGrid="0">
      <p:cViewPr>
        <p:scale>
          <a:sx n="58" d="100"/>
          <a:sy n="58" d="100"/>
        </p:scale>
        <p:origin x="5608" y="2928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19/04/2024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19/04/2024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4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3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49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86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8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15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92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23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19/04/2024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19/04/2024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-e-s-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emf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9" y="3257549"/>
            <a:ext cx="10045698" cy="8297863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C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apacity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E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nhancement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S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upport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P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rogramme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https://bit.ly/c-e-s-p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endParaRPr lang="en-DK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49896-4AE5-D305-56C8-0BCA21C85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8393" y="3257549"/>
            <a:ext cx="10027594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3A85E-6BA0-47D3-3A20-DADE47ED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24388335" cy="1371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51" y="5971320"/>
            <a:ext cx="14401800" cy="207010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Phylogenetics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8" y="4555675"/>
            <a:ext cx="14401800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711A8-763D-CF7A-1574-B99A76D0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3000" y="2504457"/>
            <a:ext cx="9936900" cy="87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40E4F7D-6B26-0345-7492-F55ED0E7E469}"/>
              </a:ext>
            </a:extLst>
          </p:cNvPr>
          <p:cNvSpPr/>
          <p:nvPr/>
        </p:nvSpPr>
        <p:spPr>
          <a:xfrm>
            <a:off x="13962884" y="3022157"/>
            <a:ext cx="7977130" cy="7977130"/>
          </a:xfrm>
          <a:prstGeom prst="ellipse">
            <a:avLst/>
          </a:prstGeom>
          <a:solidFill>
            <a:srgbClr val="FDF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8" y="4963285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8C1B10-FFEF-A388-9201-5719EC1B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142" y="1103031"/>
            <a:ext cx="9007291" cy="140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animals and plants&#10;&#10;Description automatically generated">
            <a:extLst>
              <a:ext uri="{FF2B5EF4-FFF2-40B4-BE49-F238E27FC236}">
                <a16:creationId xmlns:a16="http://schemas.microsoft.com/office/drawing/2014/main" id="{FA25FE43-3B91-E10A-71D0-1CB6685B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5" y="3160659"/>
            <a:ext cx="14358520" cy="84741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0" y="4807080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GB" sz="8800" dirty="0">
                <a:solidFill>
                  <a:schemeClr val="accent1"/>
                </a:solidFill>
              </a:rPr>
              <a:t>GB30 Australia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30th GBIF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Governing Board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Meeting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1"/>
                </a:solidFill>
                <a:effectLst/>
              </a:rPr>
              <a:t>gb30.gbif.org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8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4DA447-5523-B074-B8B4-3C695FD7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899" y="3257550"/>
            <a:ext cx="13380828" cy="106742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1" y="5148529"/>
            <a:ext cx="7187648" cy="3594193"/>
          </a:xfrm>
        </p:spPr>
        <p:txBody>
          <a:bodyPr anchor="ctr">
            <a:normAutofit/>
          </a:bodyPr>
          <a:lstStyle/>
          <a:p>
            <a:pPr algn="l"/>
            <a:r>
              <a:rPr lang="en-GB" sz="12000" dirty="0">
                <a:solidFill>
                  <a:schemeClr val="accent1"/>
                </a:solidFill>
              </a:rPr>
              <a:t>BID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Biodiversity Information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for development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chemeClr val="accent1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chemeClr val="accent1"/>
                </a:solidFill>
                <a:effectLst/>
              </a:rPr>
              <a:t>/bid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C546EE-CF9E-93B1-4C8E-187803EF9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176" y="8853163"/>
            <a:ext cx="4781917" cy="3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rgbClr val="E95D58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rgbClr val="E95D58"/>
                </a:solidFill>
                <a:effectLst/>
              </a:rPr>
              <a:t>/graduate-researchers-award</a:t>
            </a:r>
            <a:endParaRPr lang="en-DK" dirty="0">
              <a:solidFill>
                <a:srgbClr val="E95D5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DA7271-1A4E-7516-B4DA-DB95D0F45570}"/>
              </a:ext>
            </a:extLst>
          </p:cNvPr>
          <p:cNvSpPr/>
          <p:nvPr/>
        </p:nvSpPr>
        <p:spPr>
          <a:xfrm>
            <a:off x="13991309" y="3437609"/>
            <a:ext cx="7920281" cy="7920281"/>
          </a:xfrm>
          <a:prstGeom prst="ellipse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2" name="Picture 11" descr="A grey fish with black background&#10;&#10;Description automatically generated">
            <a:extLst>
              <a:ext uri="{FF2B5EF4-FFF2-40B4-BE49-F238E27FC236}">
                <a16:creationId xmlns:a16="http://schemas.microsoft.com/office/drawing/2014/main" id="{3EDD951E-D301-0414-2A89-9C2C48FC7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1622">
            <a:off x="13216072" y="5146212"/>
            <a:ext cx="10273152" cy="36758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1828EA8-1993-F123-8E4B-1683E36E5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3789" y="5327650"/>
            <a:ext cx="8134347" cy="42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F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chemeClr val="accent4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chemeClr val="accent4"/>
                </a:solidFill>
                <a:effectLst/>
              </a:rPr>
              <a:t>/</a:t>
            </a:r>
            <a:r>
              <a:rPr lang="en-GB" b="0" i="0" strike="noStrike" dirty="0" err="1">
                <a:solidFill>
                  <a:schemeClr val="accent4"/>
                </a:solidFill>
                <a:effectLst/>
              </a:rPr>
              <a:t>ebbe</a:t>
            </a:r>
            <a:endParaRPr lang="en-DK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FAFB7-9B80-790B-EF56-E830D8BB8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496" y="3047515"/>
            <a:ext cx="9514578" cy="79966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037F85-FD21-1BB5-3F55-402445C83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2563" y="5327650"/>
            <a:ext cx="4876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9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3383</TotalTime>
  <Words>194</Words>
  <Application>Microsoft Macintosh PowerPoint</Application>
  <PresentationFormat>Custom</PresentationFormat>
  <Paragraphs>54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Bitter</vt:lpstr>
      <vt:lpstr>Rubik SemiBold</vt:lpstr>
      <vt:lpstr>Rubik</vt:lpstr>
      <vt:lpstr>Arial</vt:lpstr>
      <vt:lpstr>Rubik Medium</vt:lpstr>
      <vt:lpstr>Bitter SemiBold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Capacity Enhancement Support Programme</vt:lpstr>
      <vt:lpstr>Data Use Club</vt:lpstr>
      <vt:lpstr>New data model</vt:lpstr>
      <vt:lpstr>Phylogenetics</vt:lpstr>
      <vt:lpstr>Technical support hours  for GBIF nodes</vt:lpstr>
      <vt:lpstr>Technical support hours  for GBIF nodes</vt:lpstr>
      <vt:lpstr>GB30 Australia 30th GBIF  Governing Board  Meeting</vt:lpstr>
      <vt:lpstr>BID Biodiversity Information for development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Andres Gamboa Martinez</cp:lastModifiedBy>
  <cp:revision>15</cp:revision>
  <dcterms:created xsi:type="dcterms:W3CDTF">2023-05-24T11:32:53Z</dcterms:created>
  <dcterms:modified xsi:type="dcterms:W3CDTF">2024-04-19T11:42:53Z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